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8" r:id="rId2"/>
    <p:sldId id="259" r:id="rId3"/>
    <p:sldId id="264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97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60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281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065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746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853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38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759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02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19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4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33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05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3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11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55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95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C700C72-8F88-4D68-A5D6-18A084822160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0CBC623-EDF1-45E7-8B8B-9D1BA9D39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21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rga.net/security-privacy-issues-cloud-computing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rp.org/journal/paperinformation.aspx?paperid=10257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32B2-F644-6A4F-2F5A-2E3634DA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vs Cloud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C05A-44F4-E630-1ED5-7F1D43896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</a:t>
            </a:r>
          </a:p>
          <a:p>
            <a:r>
              <a:rPr lang="en-US" dirty="0"/>
              <a:t>Both </a:t>
            </a:r>
            <a:r>
              <a:rPr lang="en-US" b="1" dirty="0"/>
              <a:t>cloud computing</a:t>
            </a:r>
            <a:r>
              <a:rPr lang="en-US" dirty="0"/>
              <a:t> and </a:t>
            </a:r>
            <a:r>
              <a:rPr lang="en-US" b="1" dirty="0"/>
              <a:t>virtualization</a:t>
            </a:r>
            <a:r>
              <a:rPr lang="en-US" dirty="0"/>
              <a:t> are key technologies in modern IT infrastructure, but they serve different purposes.</a:t>
            </a:r>
          </a:p>
          <a:p>
            <a:r>
              <a:rPr lang="en-US" b="1" dirty="0"/>
              <a:t>What is Virtualization?</a:t>
            </a:r>
          </a:p>
          <a:p>
            <a:r>
              <a:rPr lang="en-US" b="1" dirty="0"/>
              <a:t>Virtualization</a:t>
            </a:r>
            <a:r>
              <a:rPr lang="en-US" dirty="0"/>
              <a:t> is the process of creating multiple virtual environments from a single physical hardware system. It enables the running of multiple operating systems (OS) on the same physical server using a hypervisor.</a:t>
            </a:r>
          </a:p>
          <a:p>
            <a:r>
              <a:rPr lang="en-US" b="1" dirty="0"/>
              <a:t>Example:</a:t>
            </a:r>
            <a:r>
              <a:rPr lang="en-US" dirty="0"/>
              <a:t> Running Windows and Linux on the same physical machine using VMware or Hyper-V.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85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42BD-4CB9-8D7A-ECAF-F927B0FC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Architecture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C374D-31CA-44CF-5F91-3DF11F476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5" y="2390203"/>
            <a:ext cx="10944519" cy="43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6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E3FC-F2EE-9A52-867D-773A9C11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50E2DD-3EE7-32C3-5455-9FFFE0E509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4954" y="2541936"/>
            <a:ext cx="107511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multiple OS instances on a single machine, reducing hardware costs.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on-demand, scalable computing resources without hardware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relies on virtualization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deliver services efficiently. </a:t>
            </a:r>
          </a:p>
        </p:txBody>
      </p:sp>
    </p:spTree>
    <p:extLst>
      <p:ext uri="{BB962C8B-B14F-4D97-AF65-F5344CB8AC3E}">
        <p14:creationId xmlns:p14="http://schemas.microsoft.com/office/powerpoint/2010/main" val="51919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95BD-D95C-A450-6D34-67836693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Cloud Computing?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0B311-4B63-AE8B-39EB-3B4AB94F1E17}"/>
              </a:ext>
            </a:extLst>
          </p:cNvPr>
          <p:cNvSpPr txBox="1"/>
          <p:nvPr/>
        </p:nvSpPr>
        <p:spPr>
          <a:xfrm>
            <a:off x="961534" y="3038130"/>
            <a:ext cx="11057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Cloud computing</a:t>
            </a:r>
            <a:r>
              <a:rPr lang="en-US" dirty="0"/>
              <a:t> refers to the delivery of computing services—such as servers, storage, databases, networking, software, and more—over the internet (the "cloud"). It provides on-demand access, scalability, and flexibility.</a:t>
            </a:r>
          </a:p>
          <a:p>
            <a:r>
              <a:rPr lang="en-US" b="1" dirty="0"/>
              <a:t>Example:</a:t>
            </a:r>
            <a:r>
              <a:rPr lang="en-US" dirty="0"/>
              <a:t> Using Microsoft Azure, AWS, or Google Cloud to host applications and services without managing physical servers.</a:t>
            </a:r>
          </a:p>
        </p:txBody>
      </p:sp>
    </p:spTree>
    <p:extLst>
      <p:ext uri="{BB962C8B-B14F-4D97-AF65-F5344CB8AC3E}">
        <p14:creationId xmlns:p14="http://schemas.microsoft.com/office/powerpoint/2010/main" val="243780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D77E-D9A5-0BD3-B31D-55B79B46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Model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C0145-D13C-3885-64DF-A00FCD86B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4215" y="2678112"/>
            <a:ext cx="8107052" cy="3267075"/>
          </a:xfrm>
        </p:spPr>
      </p:pic>
    </p:spTree>
    <p:extLst>
      <p:ext uri="{BB962C8B-B14F-4D97-AF65-F5344CB8AC3E}">
        <p14:creationId xmlns:p14="http://schemas.microsoft.com/office/powerpoint/2010/main" val="176352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CC01-4074-EFC6-76EF-080FDBBA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E668B7-41D9-E4C1-5BCF-8A2AEDD29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9303" y="2564091"/>
            <a:ext cx="10482605" cy="3638746"/>
          </a:xfrm>
        </p:spPr>
      </p:pic>
    </p:spTree>
    <p:extLst>
      <p:ext uri="{BB962C8B-B14F-4D97-AF65-F5344CB8AC3E}">
        <p14:creationId xmlns:p14="http://schemas.microsoft.com/office/powerpoint/2010/main" val="366190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C9F1-CAAB-B51E-081A-87FA1BD7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Differences(Virtualization &amp; Cloud)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7EA9924-345F-C7BB-46A6-7E1DA07F6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698879"/>
              </p:ext>
            </p:extLst>
          </p:nvPr>
        </p:nvGraphicFramePr>
        <p:xfrm>
          <a:off x="537328" y="2714920"/>
          <a:ext cx="11133055" cy="3347836"/>
        </p:xfrm>
        <a:graphic>
          <a:graphicData uri="http://schemas.openxmlformats.org/drawingml/2006/table">
            <a:tbl>
              <a:tblPr/>
              <a:tblGrid>
                <a:gridCol w="5334717">
                  <a:extLst>
                    <a:ext uri="{9D8B030D-6E8A-4147-A177-3AD203B41FA5}">
                      <a16:colId xmlns:a16="http://schemas.microsoft.com/office/drawing/2014/main" val="550028836"/>
                    </a:ext>
                  </a:extLst>
                </a:gridCol>
                <a:gridCol w="2899169">
                  <a:extLst>
                    <a:ext uri="{9D8B030D-6E8A-4147-A177-3AD203B41FA5}">
                      <a16:colId xmlns:a16="http://schemas.microsoft.com/office/drawing/2014/main" val="2718524999"/>
                    </a:ext>
                  </a:extLst>
                </a:gridCol>
                <a:gridCol w="2899169">
                  <a:extLst>
                    <a:ext uri="{9D8B030D-6E8A-4147-A177-3AD203B41FA5}">
                      <a16:colId xmlns:a16="http://schemas.microsoft.com/office/drawing/2014/main" val="1565477056"/>
                    </a:ext>
                  </a:extLst>
                </a:gridCol>
              </a:tblGrid>
              <a:tr h="236063">
                <a:tc>
                  <a:txBody>
                    <a:bodyPr/>
                    <a:lstStyle/>
                    <a:p>
                      <a:r>
                        <a:rPr lang="en-IN" sz="1200" b="1" dirty="0"/>
                        <a:t>Feature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Virtualization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Cloud Computing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901106"/>
                  </a:ext>
                </a:extLst>
              </a:tr>
              <a:tr h="767205">
                <a:tc>
                  <a:txBody>
                    <a:bodyPr/>
                    <a:lstStyle/>
                    <a:p>
                      <a:r>
                        <a:rPr lang="en-IN" sz="1200" b="1"/>
                        <a:t>Definition</a:t>
                      </a:r>
                      <a:endParaRPr lang="en-IN" sz="120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Technology that enables multiple OS on a single physical machine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On-demand computing resources delivered over the internet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355894"/>
                  </a:ext>
                </a:extLst>
              </a:tr>
              <a:tr h="413109">
                <a:tc>
                  <a:txBody>
                    <a:bodyPr/>
                    <a:lstStyle/>
                    <a:p>
                      <a:r>
                        <a:rPr lang="en-IN" sz="1200" b="1" dirty="0"/>
                        <a:t>Infrastructure</a:t>
                      </a:r>
                      <a:endParaRPr lang="en-IN" sz="1200" dirty="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Requires physical servers with hypervisors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Fully managed by cloud providers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8503"/>
                  </a:ext>
                </a:extLst>
              </a:tr>
              <a:tr h="236063">
                <a:tc>
                  <a:txBody>
                    <a:bodyPr/>
                    <a:lstStyle/>
                    <a:p>
                      <a:r>
                        <a:rPr lang="en-IN" sz="1200" b="1"/>
                        <a:t>Resource Allocation</a:t>
                      </a:r>
                      <a:endParaRPr lang="en-IN" sz="120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Static, pre-defined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Dynamic and scalable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950466"/>
                  </a:ext>
                </a:extLst>
              </a:tr>
              <a:tr h="413109">
                <a:tc>
                  <a:txBody>
                    <a:bodyPr/>
                    <a:lstStyle/>
                    <a:p>
                      <a:r>
                        <a:rPr lang="en-IN" sz="1200" b="1" dirty="0"/>
                        <a:t>Scalability</a:t>
                      </a:r>
                      <a:endParaRPr lang="en-IN" sz="1200" dirty="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Limited by physical hardware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Highly scalable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818437"/>
                  </a:ext>
                </a:extLst>
              </a:tr>
              <a:tr h="413109">
                <a:tc>
                  <a:txBody>
                    <a:bodyPr/>
                    <a:lstStyle/>
                    <a:p>
                      <a:r>
                        <a:rPr lang="en-IN" sz="1200" b="1"/>
                        <a:t>Cost Model</a:t>
                      </a:r>
                      <a:endParaRPr lang="en-IN" sz="120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Requires upfront investment in hardware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Pay-as-you-go model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735823"/>
                  </a:ext>
                </a:extLst>
              </a:tr>
              <a:tr h="413109">
                <a:tc>
                  <a:txBody>
                    <a:bodyPr/>
                    <a:lstStyle/>
                    <a:p>
                      <a:r>
                        <a:rPr lang="en-IN" sz="1200" b="1"/>
                        <a:t>Management</a:t>
                      </a:r>
                      <a:endParaRPr lang="en-IN" sz="120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Managed by IT teams on-premises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Managed by cloud providers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482448"/>
                  </a:ext>
                </a:extLst>
              </a:tr>
              <a:tr h="413109">
                <a:tc>
                  <a:txBody>
                    <a:bodyPr/>
                    <a:lstStyle/>
                    <a:p>
                      <a:r>
                        <a:rPr lang="en-IN" sz="1200" b="1"/>
                        <a:t>Deployment Speed</a:t>
                      </a:r>
                      <a:endParaRPr lang="en-IN" sz="120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Slow (manual setup required)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Fast (automated provisioning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1260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loud">
                <a:extLst>
                  <a:ext uri="{FF2B5EF4-FFF2-40B4-BE49-F238E27FC236}">
                    <a16:creationId xmlns:a16="http://schemas.microsoft.com/office/drawing/2014/main" id="{9F20249A-E7EC-CA11-DFC2-BA473E15103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74698309"/>
                  </p:ext>
                </p:extLst>
              </p:nvPr>
            </p:nvGraphicFramePr>
            <p:xfrm>
              <a:off x="10348889" y="1591101"/>
              <a:ext cx="439826" cy="23821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9826" cy="2382168"/>
                    </a:xfrm>
                    <a:prstGeom prst="rect">
                      <a:avLst/>
                    </a:prstGeom>
                  </am3d:spPr>
                  <am3d:camera>
                    <am3d:pos x="0" y="0" z="65930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2774" d="1000000"/>
                    <am3d:preTrans dx="983301" dy="-9956585" dz="-6011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12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loud">
                <a:extLst>
                  <a:ext uri="{FF2B5EF4-FFF2-40B4-BE49-F238E27FC236}">
                    <a16:creationId xmlns:a16="http://schemas.microsoft.com/office/drawing/2014/main" id="{9F20249A-E7EC-CA11-DFC2-BA473E1510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8889" y="1591101"/>
                <a:ext cx="439826" cy="2382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erver symbol">
                <a:extLst>
                  <a:ext uri="{FF2B5EF4-FFF2-40B4-BE49-F238E27FC236}">
                    <a16:creationId xmlns:a16="http://schemas.microsoft.com/office/drawing/2014/main" id="{2FB4D6E5-503F-5611-93C0-588A21587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9818695"/>
                  </p:ext>
                </p:extLst>
              </p:nvPr>
            </p:nvGraphicFramePr>
            <p:xfrm>
              <a:off x="7059920" y="2441542"/>
              <a:ext cx="504267" cy="51862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04267" cy="518626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701467" ay="-1342453" az="27022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erver symbol">
                <a:extLst>
                  <a:ext uri="{FF2B5EF4-FFF2-40B4-BE49-F238E27FC236}">
                    <a16:creationId xmlns:a16="http://schemas.microsoft.com/office/drawing/2014/main" id="{2FB4D6E5-503F-5611-93C0-588A21587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9920" y="2441542"/>
                <a:ext cx="504267" cy="5186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331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</TotalTime>
  <Words>279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Virtualization vs Cloud</vt:lpstr>
      <vt:lpstr>VMware Architecture</vt:lpstr>
      <vt:lpstr>Conclusion</vt:lpstr>
      <vt:lpstr>What is Cloud Computing?</vt:lpstr>
      <vt:lpstr>Cloud Computing Model</vt:lpstr>
      <vt:lpstr>Cloud Services </vt:lpstr>
      <vt:lpstr>Key Differences(Virtualization &amp; Cloud)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Vaibhav Khanna</dc:creator>
  <cp:lastModifiedBy>Vaibhav Khanna</cp:lastModifiedBy>
  <cp:revision>2</cp:revision>
  <dcterms:created xsi:type="dcterms:W3CDTF">2025-03-15T02:58:04Z</dcterms:created>
  <dcterms:modified xsi:type="dcterms:W3CDTF">2025-03-15T03:14:05Z</dcterms:modified>
</cp:coreProperties>
</file>